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701" r:id="rId2"/>
    <p:sldMasterId id="2147483710" r:id="rId3"/>
  </p:sldMasterIdLst>
  <p:notesMasterIdLst>
    <p:notesMasterId r:id="rId26"/>
  </p:notesMasterIdLst>
  <p:sldIdLst>
    <p:sldId id="7573" r:id="rId4"/>
    <p:sldId id="7700" r:id="rId5"/>
    <p:sldId id="7592" r:id="rId6"/>
    <p:sldId id="7682" r:id="rId7"/>
    <p:sldId id="7701" r:id="rId8"/>
    <p:sldId id="7717" r:id="rId9"/>
    <p:sldId id="7704" r:id="rId10"/>
    <p:sldId id="7705" r:id="rId11"/>
    <p:sldId id="7718" r:id="rId12"/>
    <p:sldId id="7679" r:id="rId13"/>
    <p:sldId id="7698" r:id="rId14"/>
    <p:sldId id="7713" r:id="rId15"/>
    <p:sldId id="7715" r:id="rId16"/>
    <p:sldId id="7714" r:id="rId17"/>
    <p:sldId id="7716" r:id="rId18"/>
    <p:sldId id="7702" r:id="rId19"/>
    <p:sldId id="7712" r:id="rId20"/>
    <p:sldId id="7703" r:id="rId21"/>
    <p:sldId id="7706" r:id="rId22"/>
    <p:sldId id="7711" r:id="rId23"/>
    <p:sldId id="7710" r:id="rId24"/>
    <p:sldId id="7602" r:id="rId25"/>
  </p:sldIdLst>
  <p:sldSz cx="12188825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1193280091@qq.com" initials="1" lastIdx="1" clrIdx="1">
    <p:extLst>
      <p:ext uri="{19B8F6BF-5375-455C-9EA6-DF929625EA0E}">
        <p15:presenceInfo xmlns:p15="http://schemas.microsoft.com/office/powerpoint/2012/main" userId="5f9f423e6d4d6b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E4E5"/>
    <a:srgbClr val="BAD7D7"/>
    <a:srgbClr val="E4EEEF"/>
    <a:srgbClr val="93C3C2"/>
    <a:srgbClr val="DBB84F"/>
    <a:srgbClr val="B7D5D5"/>
    <a:srgbClr val="B8D8D7"/>
    <a:srgbClr val="CFE3E4"/>
    <a:srgbClr val="CAA984"/>
    <a:srgbClr val="F8E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3" autoAdjust="0"/>
    <p:restoredTop sz="86813" autoAdjust="0"/>
  </p:normalViewPr>
  <p:slideViewPr>
    <p:cSldViewPr snapToGrid="0">
      <p:cViewPr varScale="1">
        <p:scale>
          <a:sx n="105" d="100"/>
          <a:sy n="105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z\Desktop\&#36719;&#24037;&#23454;&#39564;\20_F\&#23454;&#39564;7&#65306;&#37197;&#32622;&#31649;&#29702;\20F_Commit&#24635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各实验时间段提交次数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(Sheet1!$B$4,Sheet1!$B$6,Sheet1!$B$8,Sheet1!$B$10,Sheet1!$B$11,Sheet1!$B$13,Sheet1!$B$14,Sheet1!$B$16,Sheet1!$B$17,Sheet1!$B$18)</c:f>
              <c:strCache>
                <c:ptCount val="10"/>
                <c:pt idx="0">
                  <c:v>实验零</c:v>
                </c:pt>
                <c:pt idx="1">
                  <c:v>实验一</c:v>
                </c:pt>
                <c:pt idx="2">
                  <c:v>实验二</c:v>
                </c:pt>
                <c:pt idx="3">
                  <c:v>实验六-八(1)</c:v>
                </c:pt>
                <c:pt idx="4">
                  <c:v>实验三</c:v>
                </c:pt>
                <c:pt idx="5">
                  <c:v>实验四</c:v>
                </c:pt>
                <c:pt idx="6">
                  <c:v>实验五</c:v>
                </c:pt>
                <c:pt idx="7">
                  <c:v>实验六-八(2)</c:v>
                </c:pt>
                <c:pt idx="8">
                  <c:v>综合实验分析</c:v>
                </c:pt>
                <c:pt idx="9">
                  <c:v>软件展示</c:v>
                </c:pt>
              </c:strCache>
            </c:strRef>
          </c:cat>
          <c:val>
            <c:numRef>
              <c:f>(Sheet1!$M$5,Sheet1!$M$7,Sheet1!$M$9,Sheet1!$M$10,Sheet1!$M$12,Sheet1!$M$13,Sheet1!$M$15,Sheet1!$L$16,Sheet1!$L$17,Sheet1!$L$187,Sheet1!$M$18)</c:f>
              <c:numCache>
                <c:formatCode>General</c:formatCode>
                <c:ptCount val="11"/>
                <c:pt idx="0">
                  <c:v>23</c:v>
                </c:pt>
                <c:pt idx="1">
                  <c:v>21</c:v>
                </c:pt>
                <c:pt idx="2">
                  <c:v>9</c:v>
                </c:pt>
                <c:pt idx="3">
                  <c:v>8</c:v>
                </c:pt>
                <c:pt idx="4">
                  <c:v>7</c:v>
                </c:pt>
                <c:pt idx="5">
                  <c:v>34</c:v>
                </c:pt>
                <c:pt idx="6">
                  <c:v>26</c:v>
                </c:pt>
                <c:pt idx="7">
                  <c:v>1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25-4048-90CA-D1C7213C1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9339583"/>
        <c:axId val="859341215"/>
      </c:barChart>
      <c:catAx>
        <c:axId val="859339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9341215"/>
        <c:crosses val="autoZero"/>
        <c:auto val="1"/>
        <c:lblAlgn val="ctr"/>
        <c:lblOffset val="100"/>
        <c:noMultiLvlLbl val="0"/>
      </c:catAx>
      <c:valAx>
        <c:axId val="859341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933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DE278-0E1F-E64D-8A14-32F52C6A925F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FC9DDC5D-E2B3-C84A-B730-35AD35108E9C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工作量分析与评估报告</a:t>
          </a:r>
        </a:p>
      </dgm:t>
    </dgm:pt>
    <dgm:pt modelId="{ACA23840-38F0-4E47-B2F6-BEE74C992314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工作量统计文件</a:t>
          </a:r>
        </a:p>
      </dgm:t>
    </dgm:pt>
    <dgm:pt modelId="{5D3D9C49-B35C-CC46-940B-005A618B5E45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实验八</a:t>
          </a:r>
        </a:p>
      </dgm:t>
    </dgm:pt>
    <dgm:pt modelId="{3A00765B-93B2-0B43-A673-EA1F46E2A301}" type="sibTrans" cxnId="{12F60B67-2F4B-244D-AA9B-92EB52810309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3760C4D-EA1A-2343-8AB1-3D01F6A5F469}" type="parTrans" cxnId="{12F60B67-2F4B-244D-AA9B-92EB52810309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7BACCF6-C625-7E4F-A983-6A89192E3398}" type="sibTrans" cxnId="{90787C86-367A-FC44-BBD9-267125566054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6C681B93-509F-254A-A3FA-4162CC645FF3}" type="parTrans" cxnId="{90787C86-367A-FC44-BBD9-267125566054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3DF8AC8-DA7A-4845-9E54-CF90C018BEC2}" type="sibTrans" cxnId="{181C0D76-9B35-5545-9D4D-9E3D578D8D3E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4B4A4C4-9207-FC4A-82D2-036EDE56A684}" type="parTrans" cxnId="{181C0D76-9B35-5545-9D4D-9E3D578D8D3E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B1EBC01-E49A-7441-AB30-90C75D56D2EE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配置管理报告</a:t>
          </a:r>
        </a:p>
      </dgm:t>
    </dgm:pt>
    <dgm:pt modelId="{F4BC9F69-0276-3E40-86F9-972F138A7BAF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Commit</a:t>
          </a: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管理总表</a:t>
          </a:r>
        </a:p>
      </dgm:t>
    </dgm:pt>
    <dgm:pt modelId="{9B81FED0-B6E6-194D-963B-FAF98EE66E0C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实验七</a:t>
          </a:r>
        </a:p>
      </dgm:t>
    </dgm:pt>
    <dgm:pt modelId="{ED927FC2-4BF3-8F4C-9211-B553CFFDCE60}" type="sibTrans" cxnId="{F49794B1-1220-2747-94F6-B88777DBFA0E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9A3D6A1F-7C4F-0E41-83BD-E738812563CE}" type="parTrans" cxnId="{F49794B1-1220-2747-94F6-B88777DBFA0E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25D8C5C-BA86-9941-A6E9-47EB20AAECDD}" type="sibTrans" cxnId="{308E069E-E210-8043-9605-EF9452CE7A6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F826E9C-7F45-714A-ADB9-F4C771D98FF8}" type="parTrans" cxnId="{308E069E-E210-8043-9605-EF9452CE7A6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FD55351-EE02-3A47-B61C-ECDC39594D56}" type="sibTrans" cxnId="{3F8E5328-6AA6-AB47-9C1B-124280C1FFD2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648B475-B95D-F447-A2E1-A87668967B64}" type="parTrans" cxnId="{3F8E5328-6AA6-AB47-9C1B-124280C1FFD2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BCC9B8C-3F5B-124E-B70B-5142C8604E6C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项目计划进度报告</a:t>
          </a:r>
        </a:p>
      </dgm:t>
    </dgm:pt>
    <dgm:pt modelId="{CF180283-FAC1-8C4A-A484-457F3F822137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项目计划进度</a:t>
          </a:r>
          <a:r>
            <a:rPr lang="en-US" altLang="zh-CN" sz="20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Mpp</a:t>
          </a: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文件</a:t>
          </a:r>
        </a:p>
      </dgm:t>
    </dgm:pt>
    <dgm:pt modelId="{314A30A0-9F36-CE4E-BEDC-F0DB1197A1E7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实验六</a:t>
          </a:r>
        </a:p>
      </dgm:t>
    </dgm:pt>
    <dgm:pt modelId="{514B8411-6E50-2440-8A88-66887F2A5DFC}" type="sibTrans" cxnId="{3E2B5BE6-173B-E14B-87EB-90A9B57064BA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4364E9E-01C6-4745-A238-F90B38712CE3}" type="parTrans" cxnId="{3E2B5BE6-173B-E14B-87EB-90A9B57064BA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75DE8C1-C907-C34F-AA04-788C06355DA8}" type="sibTrans" cxnId="{FBCE5FA4-7F24-9244-97E1-65C9EDED204F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59471F0-4398-D94A-84DB-2620D615441A}" type="parTrans" cxnId="{FBCE5FA4-7F24-9244-97E1-65C9EDED204F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0DADA79-8519-D34B-B000-CF9CC05F7C0A}" type="sibTrans" cxnId="{FDC65877-9FE4-414F-B0CA-4A98B4514CA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F7E2303A-3B4A-2C47-9AF5-E49101D5D15B}" type="parTrans" cxnId="{FDC65877-9FE4-414F-B0CA-4A98B4514CA7}">
      <dgm:prSet/>
      <dgm:spPr/>
      <dgm:t>
        <a:bodyPr/>
        <a:lstStyle/>
        <a:p>
          <a:pPr>
            <a:lnSpc>
              <a:spcPct val="150000"/>
            </a:lnSpc>
          </a:pPr>
          <a:endParaRPr lang="zh-CN" altLang="en-US" sz="200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D7B495F7-2D2C-E845-87AB-32BBAB9BD261}" type="pres">
      <dgm:prSet presAssocID="{579DE278-0E1F-E64D-8A14-32F52C6A925F}" presName="Name0" presStyleCnt="0">
        <dgm:presLayoutVars>
          <dgm:dir/>
          <dgm:animLvl val="lvl"/>
          <dgm:resizeHandles val="exact"/>
        </dgm:presLayoutVars>
      </dgm:prSet>
      <dgm:spPr/>
    </dgm:pt>
    <dgm:pt modelId="{A642D2D9-CD03-8249-BBD3-101626F20D05}" type="pres">
      <dgm:prSet presAssocID="{314A30A0-9F36-CE4E-BEDC-F0DB1197A1E7}" presName="composite" presStyleCnt="0"/>
      <dgm:spPr/>
    </dgm:pt>
    <dgm:pt modelId="{6617D4D9-0786-EA4E-89E3-52EBC1C60A3D}" type="pres">
      <dgm:prSet presAssocID="{314A30A0-9F36-CE4E-BEDC-F0DB1197A1E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B359776-7892-D542-A3FF-AA4138F4F548}" type="pres">
      <dgm:prSet presAssocID="{314A30A0-9F36-CE4E-BEDC-F0DB1197A1E7}" presName="desTx" presStyleLbl="alignAccFollowNode1" presStyleIdx="0" presStyleCnt="3">
        <dgm:presLayoutVars>
          <dgm:bulletEnabled val="1"/>
        </dgm:presLayoutVars>
      </dgm:prSet>
      <dgm:spPr/>
    </dgm:pt>
    <dgm:pt modelId="{2E245D05-52B0-B344-843A-A220AA9FA434}" type="pres">
      <dgm:prSet presAssocID="{514B8411-6E50-2440-8A88-66887F2A5DFC}" presName="space" presStyleCnt="0"/>
      <dgm:spPr/>
    </dgm:pt>
    <dgm:pt modelId="{FE230DB4-D167-2449-88FE-89765E75A9C3}" type="pres">
      <dgm:prSet presAssocID="{9B81FED0-B6E6-194D-963B-FAF98EE66E0C}" presName="composite" presStyleCnt="0"/>
      <dgm:spPr/>
    </dgm:pt>
    <dgm:pt modelId="{1B4149FC-3473-AA43-982C-01E2ABACCEBF}" type="pres">
      <dgm:prSet presAssocID="{9B81FED0-B6E6-194D-963B-FAF98EE66E0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0D3A764-F066-214A-8739-70B2C02D6412}" type="pres">
      <dgm:prSet presAssocID="{9B81FED0-B6E6-194D-963B-FAF98EE66E0C}" presName="desTx" presStyleLbl="alignAccFollowNode1" presStyleIdx="1" presStyleCnt="3">
        <dgm:presLayoutVars>
          <dgm:bulletEnabled val="1"/>
        </dgm:presLayoutVars>
      </dgm:prSet>
      <dgm:spPr/>
    </dgm:pt>
    <dgm:pt modelId="{B56195DD-F172-C349-BE3F-2E5810A4DF44}" type="pres">
      <dgm:prSet presAssocID="{ED927FC2-4BF3-8F4C-9211-B553CFFDCE60}" presName="space" presStyleCnt="0"/>
      <dgm:spPr/>
    </dgm:pt>
    <dgm:pt modelId="{D0DEF0BE-A325-4B45-B2E4-0F1C6FC337A4}" type="pres">
      <dgm:prSet presAssocID="{5D3D9C49-B35C-CC46-940B-005A618B5E45}" presName="composite" presStyleCnt="0"/>
      <dgm:spPr/>
    </dgm:pt>
    <dgm:pt modelId="{1BC8414D-A63A-FF4B-A25D-35392206A8F9}" type="pres">
      <dgm:prSet presAssocID="{5D3D9C49-B35C-CC46-940B-005A618B5E4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9C0A36-1F24-E644-9588-DF0199BC90E4}" type="pres">
      <dgm:prSet presAssocID="{5D3D9C49-B35C-CC46-940B-005A618B5E4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7192104-5F60-2740-9EF0-39754A3CE5C4}" type="presOf" srcId="{314A30A0-9F36-CE4E-BEDC-F0DB1197A1E7}" destId="{6617D4D9-0786-EA4E-89E3-52EBC1C60A3D}" srcOrd="0" destOrd="0" presId="urn:microsoft.com/office/officeart/2005/8/layout/hList1"/>
    <dgm:cxn modelId="{1AFD711E-B5BC-7441-902E-60B8C656DAE1}" type="presOf" srcId="{9B81FED0-B6E6-194D-963B-FAF98EE66E0C}" destId="{1B4149FC-3473-AA43-982C-01E2ABACCEBF}" srcOrd="0" destOrd="0" presId="urn:microsoft.com/office/officeart/2005/8/layout/hList1"/>
    <dgm:cxn modelId="{3F8E5328-6AA6-AB47-9C1B-124280C1FFD2}" srcId="{9B81FED0-B6E6-194D-963B-FAF98EE66E0C}" destId="{F4BC9F69-0276-3E40-86F9-972F138A7BAF}" srcOrd="0" destOrd="0" parTransId="{C648B475-B95D-F447-A2E1-A87668967B64}" sibTransId="{AFD55351-EE02-3A47-B61C-ECDC39594D56}"/>
    <dgm:cxn modelId="{12F60B67-2F4B-244D-AA9B-92EB52810309}" srcId="{579DE278-0E1F-E64D-8A14-32F52C6A925F}" destId="{5D3D9C49-B35C-CC46-940B-005A618B5E45}" srcOrd="2" destOrd="0" parTransId="{93760C4D-EA1A-2343-8AB1-3D01F6A5F469}" sibTransId="{3A00765B-93B2-0B43-A673-EA1F46E2A301}"/>
    <dgm:cxn modelId="{B0CE4D74-2382-C24C-A259-EE2193224BB9}" type="presOf" srcId="{2BCC9B8C-3F5B-124E-B70B-5142C8604E6C}" destId="{9B359776-7892-D542-A3FF-AA4138F4F548}" srcOrd="0" destOrd="1" presId="urn:microsoft.com/office/officeart/2005/8/layout/hList1"/>
    <dgm:cxn modelId="{181C0D76-9B35-5545-9D4D-9E3D578D8D3E}" srcId="{5D3D9C49-B35C-CC46-940B-005A618B5E45}" destId="{ACA23840-38F0-4E47-B2F6-BEE74C992314}" srcOrd="0" destOrd="0" parTransId="{24B4A4C4-9207-FC4A-82D2-036EDE56A684}" sibTransId="{93DF8AC8-DA7A-4845-9E54-CF90C018BEC2}"/>
    <dgm:cxn modelId="{FDC65877-9FE4-414F-B0CA-4A98B4514CA7}" srcId="{314A30A0-9F36-CE4E-BEDC-F0DB1197A1E7}" destId="{CF180283-FAC1-8C4A-A484-457F3F822137}" srcOrd="0" destOrd="0" parTransId="{F7E2303A-3B4A-2C47-9AF5-E49101D5D15B}" sibTransId="{30DADA79-8519-D34B-B000-CF9CC05F7C0A}"/>
    <dgm:cxn modelId="{90787C86-367A-FC44-BBD9-267125566054}" srcId="{5D3D9C49-B35C-CC46-940B-005A618B5E45}" destId="{FC9DDC5D-E2B3-C84A-B730-35AD35108E9C}" srcOrd="1" destOrd="0" parTransId="{6C681B93-509F-254A-A3FA-4162CC645FF3}" sibTransId="{57BACCF6-C625-7E4F-A983-6A89192E3398}"/>
    <dgm:cxn modelId="{A762B78D-27CF-4342-A781-422BDA7B247B}" type="presOf" srcId="{AB1EBC01-E49A-7441-AB30-90C75D56D2EE}" destId="{00D3A764-F066-214A-8739-70B2C02D6412}" srcOrd="0" destOrd="1" presId="urn:microsoft.com/office/officeart/2005/8/layout/hList1"/>
    <dgm:cxn modelId="{7F639794-44D4-7F48-A78D-EB572621EF3B}" type="presOf" srcId="{5D3D9C49-B35C-CC46-940B-005A618B5E45}" destId="{1BC8414D-A63A-FF4B-A25D-35392206A8F9}" srcOrd="0" destOrd="0" presId="urn:microsoft.com/office/officeart/2005/8/layout/hList1"/>
    <dgm:cxn modelId="{F1591598-2D70-FA48-A5A9-972583CD066A}" type="presOf" srcId="{FC9DDC5D-E2B3-C84A-B730-35AD35108E9C}" destId="{9A9C0A36-1F24-E644-9588-DF0199BC90E4}" srcOrd="0" destOrd="1" presId="urn:microsoft.com/office/officeart/2005/8/layout/hList1"/>
    <dgm:cxn modelId="{6FDE9299-D80C-D044-A9A6-055047074F26}" type="presOf" srcId="{579DE278-0E1F-E64D-8A14-32F52C6A925F}" destId="{D7B495F7-2D2C-E845-87AB-32BBAB9BD261}" srcOrd="0" destOrd="0" presId="urn:microsoft.com/office/officeart/2005/8/layout/hList1"/>
    <dgm:cxn modelId="{308E069E-E210-8043-9605-EF9452CE7A67}" srcId="{9B81FED0-B6E6-194D-963B-FAF98EE66E0C}" destId="{AB1EBC01-E49A-7441-AB30-90C75D56D2EE}" srcOrd="1" destOrd="0" parTransId="{FF826E9C-7F45-714A-ADB9-F4C771D98FF8}" sibTransId="{C25D8C5C-BA86-9941-A6E9-47EB20AAECDD}"/>
    <dgm:cxn modelId="{FBCE5FA4-7F24-9244-97E1-65C9EDED204F}" srcId="{314A30A0-9F36-CE4E-BEDC-F0DB1197A1E7}" destId="{2BCC9B8C-3F5B-124E-B70B-5142C8604E6C}" srcOrd="1" destOrd="0" parTransId="{B59471F0-4398-D94A-84DB-2620D615441A}" sibTransId="{075DE8C1-C907-C34F-AA04-788C06355DA8}"/>
    <dgm:cxn modelId="{1E5869A7-9840-C145-97DD-F620C781D11F}" type="presOf" srcId="{CF180283-FAC1-8C4A-A484-457F3F822137}" destId="{9B359776-7892-D542-A3FF-AA4138F4F548}" srcOrd="0" destOrd="0" presId="urn:microsoft.com/office/officeart/2005/8/layout/hList1"/>
    <dgm:cxn modelId="{F49794B1-1220-2747-94F6-B88777DBFA0E}" srcId="{579DE278-0E1F-E64D-8A14-32F52C6A925F}" destId="{9B81FED0-B6E6-194D-963B-FAF98EE66E0C}" srcOrd="1" destOrd="0" parTransId="{9A3D6A1F-7C4F-0E41-83BD-E738812563CE}" sibTransId="{ED927FC2-4BF3-8F4C-9211-B553CFFDCE60}"/>
    <dgm:cxn modelId="{26E353C1-2CD2-3F4D-94BC-52B7E060CAA3}" type="presOf" srcId="{F4BC9F69-0276-3E40-86F9-972F138A7BAF}" destId="{00D3A764-F066-214A-8739-70B2C02D6412}" srcOrd="0" destOrd="0" presId="urn:microsoft.com/office/officeart/2005/8/layout/hList1"/>
    <dgm:cxn modelId="{3E2B5BE6-173B-E14B-87EB-90A9B57064BA}" srcId="{579DE278-0E1F-E64D-8A14-32F52C6A925F}" destId="{314A30A0-9F36-CE4E-BEDC-F0DB1197A1E7}" srcOrd="0" destOrd="0" parTransId="{44364E9E-01C6-4745-A238-F90B38712CE3}" sibTransId="{514B8411-6E50-2440-8A88-66887F2A5DFC}"/>
    <dgm:cxn modelId="{726850F2-57F2-5C4F-934E-AEF460D9FE29}" type="presOf" srcId="{ACA23840-38F0-4E47-B2F6-BEE74C992314}" destId="{9A9C0A36-1F24-E644-9588-DF0199BC90E4}" srcOrd="0" destOrd="0" presId="urn:microsoft.com/office/officeart/2005/8/layout/hList1"/>
    <dgm:cxn modelId="{86D0266B-94DD-BA4F-B6C1-CCA034749539}" type="presParOf" srcId="{D7B495F7-2D2C-E845-87AB-32BBAB9BD261}" destId="{A642D2D9-CD03-8249-BBD3-101626F20D05}" srcOrd="0" destOrd="0" presId="urn:microsoft.com/office/officeart/2005/8/layout/hList1"/>
    <dgm:cxn modelId="{182D2AF2-74AD-F245-ABEB-21FB7AD2D978}" type="presParOf" srcId="{A642D2D9-CD03-8249-BBD3-101626F20D05}" destId="{6617D4D9-0786-EA4E-89E3-52EBC1C60A3D}" srcOrd="0" destOrd="0" presId="urn:microsoft.com/office/officeart/2005/8/layout/hList1"/>
    <dgm:cxn modelId="{2368FBFA-F910-C74A-A0DB-1F37E63E2A3D}" type="presParOf" srcId="{A642D2D9-CD03-8249-BBD3-101626F20D05}" destId="{9B359776-7892-D542-A3FF-AA4138F4F548}" srcOrd="1" destOrd="0" presId="urn:microsoft.com/office/officeart/2005/8/layout/hList1"/>
    <dgm:cxn modelId="{5139C1AE-ED19-DA4D-83C8-CDF4B64B64BA}" type="presParOf" srcId="{D7B495F7-2D2C-E845-87AB-32BBAB9BD261}" destId="{2E245D05-52B0-B344-843A-A220AA9FA434}" srcOrd="1" destOrd="0" presId="urn:microsoft.com/office/officeart/2005/8/layout/hList1"/>
    <dgm:cxn modelId="{EEAFBF0F-7C91-8E46-B769-597792DB589E}" type="presParOf" srcId="{D7B495F7-2D2C-E845-87AB-32BBAB9BD261}" destId="{FE230DB4-D167-2449-88FE-89765E75A9C3}" srcOrd="2" destOrd="0" presId="urn:microsoft.com/office/officeart/2005/8/layout/hList1"/>
    <dgm:cxn modelId="{ED26BE3F-62EF-604E-BFD5-1F836331605A}" type="presParOf" srcId="{FE230DB4-D167-2449-88FE-89765E75A9C3}" destId="{1B4149FC-3473-AA43-982C-01E2ABACCEBF}" srcOrd="0" destOrd="0" presId="urn:microsoft.com/office/officeart/2005/8/layout/hList1"/>
    <dgm:cxn modelId="{F969DF84-8049-2A46-B6E4-BA16B39E4714}" type="presParOf" srcId="{FE230DB4-D167-2449-88FE-89765E75A9C3}" destId="{00D3A764-F066-214A-8739-70B2C02D6412}" srcOrd="1" destOrd="0" presId="urn:microsoft.com/office/officeart/2005/8/layout/hList1"/>
    <dgm:cxn modelId="{B3BC5D28-1B65-CC4E-BF9A-7B2BF9013DDD}" type="presParOf" srcId="{D7B495F7-2D2C-E845-87AB-32BBAB9BD261}" destId="{B56195DD-F172-C349-BE3F-2E5810A4DF44}" srcOrd="3" destOrd="0" presId="urn:microsoft.com/office/officeart/2005/8/layout/hList1"/>
    <dgm:cxn modelId="{A3A31360-A2A1-7140-B8AD-5E761B5F804A}" type="presParOf" srcId="{D7B495F7-2D2C-E845-87AB-32BBAB9BD261}" destId="{D0DEF0BE-A325-4B45-B2E4-0F1C6FC337A4}" srcOrd="4" destOrd="0" presId="urn:microsoft.com/office/officeart/2005/8/layout/hList1"/>
    <dgm:cxn modelId="{26AB16E5-6274-974A-B9BB-F8352E3F6CB7}" type="presParOf" srcId="{D0DEF0BE-A325-4B45-B2E4-0F1C6FC337A4}" destId="{1BC8414D-A63A-FF4B-A25D-35392206A8F9}" srcOrd="0" destOrd="0" presId="urn:microsoft.com/office/officeart/2005/8/layout/hList1"/>
    <dgm:cxn modelId="{912452CC-9A8D-584D-8F99-0997D003F483}" type="presParOf" srcId="{D0DEF0BE-A325-4B45-B2E4-0F1C6FC337A4}" destId="{9A9C0A36-1F24-E644-9588-DF0199BC90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7D4D9-0786-EA4E-89E3-52EBC1C60A3D}">
      <dsp:nvSpPr>
        <dsp:cNvPr id="0" name=""/>
        <dsp:cNvSpPr/>
      </dsp:nvSpPr>
      <dsp:spPr>
        <a:xfrm>
          <a:off x="2671" y="760362"/>
          <a:ext cx="2604328" cy="1041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实验六</a:t>
          </a:r>
        </a:p>
      </dsp:txBody>
      <dsp:txXfrm>
        <a:off x="2671" y="760362"/>
        <a:ext cx="2604328" cy="1041731"/>
      </dsp:txXfrm>
    </dsp:sp>
    <dsp:sp modelId="{9B359776-7892-D542-A3FF-AA4138F4F548}">
      <dsp:nvSpPr>
        <dsp:cNvPr id="0" name=""/>
        <dsp:cNvSpPr/>
      </dsp:nvSpPr>
      <dsp:spPr>
        <a:xfrm>
          <a:off x="2671" y="1802093"/>
          <a:ext cx="2604328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项目计划进度</a:t>
          </a:r>
          <a:r>
            <a:rPr lang="en-US" altLang="zh-CN" sz="2000" kern="1200" dirty="0" err="1">
              <a:latin typeface="Microsoft YaHei" panose="020B0503020204020204" pitchFamily="34" charset="-122"/>
              <a:ea typeface="Microsoft YaHei" panose="020B0503020204020204" pitchFamily="34" charset="-122"/>
            </a:rPr>
            <a:t>Mpp</a:t>
          </a: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文件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项目计划进度报告</a:t>
          </a:r>
        </a:p>
      </dsp:txBody>
      <dsp:txXfrm>
        <a:off x="2671" y="1802093"/>
        <a:ext cx="2604328" cy="2854800"/>
      </dsp:txXfrm>
    </dsp:sp>
    <dsp:sp modelId="{1B4149FC-3473-AA43-982C-01E2ABACCEBF}">
      <dsp:nvSpPr>
        <dsp:cNvPr id="0" name=""/>
        <dsp:cNvSpPr/>
      </dsp:nvSpPr>
      <dsp:spPr>
        <a:xfrm>
          <a:off x="2971606" y="760362"/>
          <a:ext cx="2604328" cy="1041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实验七</a:t>
          </a:r>
        </a:p>
      </dsp:txBody>
      <dsp:txXfrm>
        <a:off x="2971606" y="760362"/>
        <a:ext cx="2604328" cy="1041731"/>
      </dsp:txXfrm>
    </dsp:sp>
    <dsp:sp modelId="{00D3A764-F066-214A-8739-70B2C02D6412}">
      <dsp:nvSpPr>
        <dsp:cNvPr id="0" name=""/>
        <dsp:cNvSpPr/>
      </dsp:nvSpPr>
      <dsp:spPr>
        <a:xfrm>
          <a:off x="2971606" y="1802093"/>
          <a:ext cx="2604328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Commit</a:t>
          </a: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管理总表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配置管理报告</a:t>
          </a:r>
        </a:p>
      </dsp:txBody>
      <dsp:txXfrm>
        <a:off x="2971606" y="1802093"/>
        <a:ext cx="2604328" cy="2854800"/>
      </dsp:txXfrm>
    </dsp:sp>
    <dsp:sp modelId="{1BC8414D-A63A-FF4B-A25D-35392206A8F9}">
      <dsp:nvSpPr>
        <dsp:cNvPr id="0" name=""/>
        <dsp:cNvSpPr/>
      </dsp:nvSpPr>
      <dsp:spPr>
        <a:xfrm>
          <a:off x="5940540" y="760362"/>
          <a:ext cx="2604328" cy="1041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实验八</a:t>
          </a:r>
        </a:p>
      </dsp:txBody>
      <dsp:txXfrm>
        <a:off x="5940540" y="760362"/>
        <a:ext cx="2604328" cy="1041731"/>
      </dsp:txXfrm>
    </dsp:sp>
    <dsp:sp modelId="{9A9C0A36-1F24-E644-9588-DF0199BC90E4}">
      <dsp:nvSpPr>
        <dsp:cNvPr id="0" name=""/>
        <dsp:cNvSpPr/>
      </dsp:nvSpPr>
      <dsp:spPr>
        <a:xfrm>
          <a:off x="5940540" y="1802093"/>
          <a:ext cx="2604328" cy="28548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工作量统计文件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工作量分析与评估报告</a:t>
          </a:r>
        </a:p>
      </dsp:txBody>
      <dsp:txXfrm>
        <a:off x="5940540" y="1802093"/>
        <a:ext cx="2604328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C3C3-31A8-453D-A20D-411C6C37285D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8766-6A9C-4F2F-8D78-A8B7F422C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7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07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52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36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63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1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81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11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015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9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289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03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84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5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285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248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00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0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7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81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2665413" y="-2665413"/>
            <a:ext cx="6858000" cy="1218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04BD-32ED-4569-95E0-79139CDFBD25}" type="datetimeFigureOut">
              <a:rPr lang="zh-CN" altLang="en-US" smtClean="0"/>
              <a:t>2020/6/5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0922" y="2959173"/>
            <a:ext cx="57201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实验六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八第二次展示汇报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A40FB0-127C-2B4F-B731-0224DC3400CF}"/>
              </a:ext>
            </a:extLst>
          </p:cNvPr>
          <p:cNvSpPr/>
          <p:nvPr/>
        </p:nvSpPr>
        <p:spPr>
          <a:xfrm>
            <a:off x="4476163" y="3564009"/>
            <a:ext cx="3236500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组长：麦梓健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组员：王子璇 王伟民 郑锋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孙维华 洪治凑 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3973F-DC40-E04F-A194-8F20E3E497E7}"/>
              </a:ext>
            </a:extLst>
          </p:cNvPr>
          <p:cNvSpPr/>
          <p:nvPr/>
        </p:nvSpPr>
        <p:spPr>
          <a:xfrm>
            <a:off x="4667127" y="2598547"/>
            <a:ext cx="2095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491">
              <a:defRPr/>
            </a:pP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组第十四周交流汇报：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9D52D2-D1D4-654E-BF7A-E616583AD516}"/>
              </a:ext>
            </a:extLst>
          </p:cNvPr>
          <p:cNvSpPr txBox="1"/>
          <p:nvPr/>
        </p:nvSpPr>
        <p:spPr>
          <a:xfrm>
            <a:off x="4670959" y="1864258"/>
            <a:ext cx="208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</a:t>
            </a:r>
            <a:r>
              <a:rPr lang="en-US" altLang="zh-CN" sz="3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Gitea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310660" y="3558044"/>
            <a:ext cx="7567504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实验六：项目进度管理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项目进度管理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总体进度管理表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816E04-2B0D-465B-A7B9-183FC646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59" y="883974"/>
            <a:ext cx="9381066" cy="59740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7B4840E-03A6-2740-8A79-9ABA50C831CA}"/>
              </a:ext>
            </a:extLst>
          </p:cNvPr>
          <p:cNvSpPr txBox="1"/>
          <p:nvPr/>
        </p:nvSpPr>
        <p:spPr>
          <a:xfrm>
            <a:off x="124178" y="1693333"/>
            <a:ext cx="2562578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在新实验阶段开始前，在会议上，讨论制订下一个实验阶段的具体子任务和进度计划。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对上一次实验阶段的实际完成情况进行总结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项目进度管理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工时概况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E5FEAF-EA79-4A39-AF0C-81F25EFD3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115"/>
            <a:ext cx="6560952" cy="39663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450AAB-AA47-491E-AA7C-054A6325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099" y="2958049"/>
            <a:ext cx="6401726" cy="3864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50AF5BC-E9B1-3840-BC97-C7DED2BE86EE}"/>
              </a:ext>
            </a:extLst>
          </p:cNvPr>
          <p:cNvSpPr txBox="1"/>
          <p:nvPr/>
        </p:nvSpPr>
        <p:spPr>
          <a:xfrm>
            <a:off x="2353780" y="528455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总体工时概况</a:t>
            </a:r>
            <a:r>
              <a:rPr lang="en-US" altLang="zh-CN" dirty="0"/>
              <a:t>—</a:t>
            </a:r>
            <a:r>
              <a:rPr lang="zh-CN" altLang="en-US" dirty="0"/>
              <a:t>个人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3C271C-E841-5742-992E-9D1C0207CC5E}"/>
              </a:ext>
            </a:extLst>
          </p:cNvPr>
          <p:cNvSpPr txBox="1"/>
          <p:nvPr/>
        </p:nvSpPr>
        <p:spPr>
          <a:xfrm>
            <a:off x="8061266" y="2588717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总体工时概况</a:t>
            </a:r>
            <a:r>
              <a:rPr lang="en-US" altLang="zh-CN" dirty="0"/>
              <a:t>—</a:t>
            </a:r>
            <a:r>
              <a:rPr lang="zh-CN" altLang="en-US" dirty="0"/>
              <a:t>各实验</a:t>
            </a:r>
          </a:p>
        </p:txBody>
      </p:sp>
    </p:spTree>
    <p:extLst>
      <p:ext uri="{BB962C8B-B14F-4D97-AF65-F5344CB8AC3E}">
        <p14:creationId xmlns:p14="http://schemas.microsoft.com/office/powerpoint/2010/main" val="9068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项目进度管理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工时分布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A509FA-C7F3-470D-8DDB-D247773A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2" y="996485"/>
            <a:ext cx="4029805" cy="24325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260F60-E074-48CB-88C0-C43E0512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46" y="996484"/>
            <a:ext cx="4029805" cy="24325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3AFD7C-4429-4FE5-B04E-3802EC52C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12" y="3956259"/>
            <a:ext cx="4029805" cy="24325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D39E32-70FF-4B6B-A3CC-B57CB710E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045" y="3956259"/>
            <a:ext cx="4029805" cy="24325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A98877-58BB-4C61-B9CB-872680BEFCE7}"/>
              </a:ext>
            </a:extLst>
          </p:cNvPr>
          <p:cNvSpPr txBox="1"/>
          <p:nvPr/>
        </p:nvSpPr>
        <p:spPr>
          <a:xfrm>
            <a:off x="1831169" y="3481017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实验三 软件设计与实现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064A84-8A93-4805-A13A-0B0C8F81AA77}"/>
              </a:ext>
            </a:extLst>
          </p:cNvPr>
          <p:cNvSpPr txBox="1"/>
          <p:nvPr/>
        </p:nvSpPr>
        <p:spPr>
          <a:xfrm>
            <a:off x="7817251" y="3481017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实验四 软件测试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37B36C-B54C-458F-9AFB-C3D498F27DCF}"/>
              </a:ext>
            </a:extLst>
          </p:cNvPr>
          <p:cNvSpPr txBox="1"/>
          <p:nvPr/>
        </p:nvSpPr>
        <p:spPr>
          <a:xfrm>
            <a:off x="1904106" y="6503170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实验五 软件测试评审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EE9AC7-3030-4AC5-A4C5-9417366B3B00}"/>
              </a:ext>
            </a:extLst>
          </p:cNvPr>
          <p:cNvSpPr txBox="1"/>
          <p:nvPr/>
        </p:nvSpPr>
        <p:spPr>
          <a:xfrm>
            <a:off x="8085754" y="649468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实验六</a:t>
            </a:r>
            <a:r>
              <a:rPr lang="en-US" altLang="zh-CN" dirty="0"/>
              <a:t>—</a:t>
            </a:r>
            <a:r>
              <a:rPr lang="zh-CN" altLang="en-US" dirty="0"/>
              <a:t>八</a:t>
            </a:r>
          </a:p>
        </p:txBody>
      </p:sp>
    </p:spTree>
    <p:extLst>
      <p:ext uri="{BB962C8B-B14F-4D97-AF65-F5344CB8AC3E}">
        <p14:creationId xmlns:p14="http://schemas.microsoft.com/office/powerpoint/2010/main" val="176119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项目进度管理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燃尽图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2C4DEC-51F6-458F-B59C-862ED797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47" y="1184972"/>
            <a:ext cx="4572396" cy="27434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C46DFD-C0FF-46AA-BA10-B75FE334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15" y="1184972"/>
            <a:ext cx="4577763" cy="27466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9FA377-41AC-4D20-9D01-227C71532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7" y="4014799"/>
            <a:ext cx="4572396" cy="27434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64B30A-F1AC-4985-A9D6-080105F23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615" y="4016409"/>
            <a:ext cx="4572396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项目进度管理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8CA4F4-47E8-DA45-B041-382E32F1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351" y="989896"/>
            <a:ext cx="8896121" cy="53129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6B8E36-63CD-0D49-B794-E09E36ED4B13}"/>
              </a:ext>
            </a:extLst>
          </p:cNvPr>
          <p:cNvSpPr txBox="1"/>
          <p:nvPr/>
        </p:nvSpPr>
        <p:spPr>
          <a:xfrm>
            <a:off x="4894403" y="6318504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总实验燃尽图</a:t>
            </a:r>
          </a:p>
        </p:txBody>
      </p:sp>
    </p:spTree>
    <p:extLst>
      <p:ext uri="{BB962C8B-B14F-4D97-AF65-F5344CB8AC3E}">
        <p14:creationId xmlns:p14="http://schemas.microsoft.com/office/powerpoint/2010/main" val="34122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05009" y="3600683"/>
            <a:ext cx="8662140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实验八：工作量统计与分析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44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工作量统计与分析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文档概况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48B12A-6F43-4468-A0EB-AA5B0CA8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18" y="250556"/>
            <a:ext cx="5072668" cy="63568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CC2F99-5AF1-FF47-A193-B07BE7A0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" y="1885950"/>
            <a:ext cx="5575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工作量统计与分析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8E300C-0371-42A0-81F7-A384F9B0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7" y="3429000"/>
            <a:ext cx="10742083" cy="27373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F8F50F-8E70-504F-99AE-9A270B15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758" y="1158240"/>
            <a:ext cx="8497308" cy="200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工作量统计与分析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2CDF50-6A44-496C-A478-27242ECE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8" y="1215971"/>
            <a:ext cx="11420102" cy="2831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282622-2397-4B58-AAFA-E1C516B17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68" y="4286902"/>
            <a:ext cx="11420103" cy="20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2" y="354830"/>
            <a:ext cx="5480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总体概况：文件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13D2D040-7038-EF4D-9A20-06C65907C9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636023"/>
              </p:ext>
            </p:extLst>
          </p:nvPr>
        </p:nvGraphicFramePr>
        <p:xfrm>
          <a:off x="1951125" y="720372"/>
          <a:ext cx="8547541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31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工作量统计与分析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DCCC4-DFC4-4492-AF4E-1CCB7ED5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8" y="1081452"/>
            <a:ext cx="8269842" cy="23475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AF8009-E6F7-4656-A287-5A75C141C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407" y="2986689"/>
            <a:ext cx="7403160" cy="24387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64530-0D1B-4F2F-B057-A3A7AD547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58" y="4849091"/>
            <a:ext cx="9271416" cy="20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工作量统计与分析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—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总表</a:t>
            </a:r>
            <a:endParaRPr lang="zh-CN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2F15B0-B350-4040-8CA7-FD294DA3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46" y="878050"/>
            <a:ext cx="5639834" cy="57736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0E1D3F-C770-6E46-8476-24ACF9CBB8DA}"/>
              </a:ext>
            </a:extLst>
          </p:cNvPr>
          <p:cNvSpPr txBox="1"/>
          <p:nvPr/>
        </p:nvSpPr>
        <p:spPr>
          <a:xfrm>
            <a:off x="625045" y="2255890"/>
            <a:ext cx="4402667" cy="2346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按照公式对每个实验的工作量进行评估，然后进行总分计算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从各实验阶段来看，各组员的工作量有所差异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从整体来看，分工是比较合理的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9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4239CF4A-0332-CE41-ACD7-7CA40E6D23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89884" y="2871215"/>
            <a:ext cx="2106048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End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48E3F-8BEA-F844-8022-1869476C9AB3}"/>
              </a:ext>
            </a:extLst>
          </p:cNvPr>
          <p:cNvSpPr txBox="1"/>
          <p:nvPr/>
        </p:nvSpPr>
        <p:spPr>
          <a:xfrm>
            <a:off x="3060197" y="3817842"/>
            <a:ext cx="556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感谢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组和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组的评审工作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6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52327" y="3510772"/>
            <a:ext cx="7567504" cy="917818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实验七：项目配置管理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2" y="354830"/>
            <a:ext cx="5480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Commit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概况：总表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5297A4-0E7B-E944-9ABA-422DA0BB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152"/>
            <a:ext cx="12188825" cy="56198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DCC8D0-13AD-CF48-8887-1EDA2EA81467}"/>
              </a:ext>
            </a:extLst>
          </p:cNvPr>
          <p:cNvSpPr/>
          <p:nvPr/>
        </p:nvSpPr>
        <p:spPr>
          <a:xfrm>
            <a:off x="5924666" y="700284"/>
            <a:ext cx="6031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Helvetica Neue" panose="02000503000000020004" pitchFamily="2" charset="0"/>
              </a:rPr>
              <a:t>git log --</a:t>
            </a:r>
            <a:r>
              <a:rPr lang="en" altLang="zh-CN" dirty="0" err="1">
                <a:latin typeface="Helvetica Neue" panose="02000503000000020004" pitchFamily="2" charset="0"/>
              </a:rPr>
              <a:t>oneline</a:t>
            </a:r>
            <a:r>
              <a:rPr lang="en" altLang="zh-CN" dirty="0">
                <a:latin typeface="Helvetica Neue" panose="02000503000000020004" pitchFamily="2" charset="0"/>
              </a:rPr>
              <a:t> --author="" --since="" --until="" | </a:t>
            </a:r>
            <a:r>
              <a:rPr lang="en" altLang="zh-CN" dirty="0" err="1">
                <a:latin typeface="Helvetica Neue" panose="02000503000000020004" pitchFamily="2" charset="0"/>
              </a:rPr>
              <a:t>wc</a:t>
            </a:r>
            <a:r>
              <a:rPr lang="en" altLang="zh-CN" dirty="0">
                <a:latin typeface="Helvetica Neue" panose="02000503000000020004" pitchFamily="2" charset="0"/>
              </a:rPr>
              <a:t> -l</a:t>
            </a:r>
            <a:endParaRPr lang="en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F43759-C8FB-3D40-BC74-C053632FABC7}"/>
              </a:ext>
            </a:extLst>
          </p:cNvPr>
          <p:cNvSpPr/>
          <p:nvPr/>
        </p:nvSpPr>
        <p:spPr>
          <a:xfrm>
            <a:off x="5708306" y="354830"/>
            <a:ext cx="6480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Helvetica Neue" panose="02000503000000020004" pitchFamily="2" charset="0"/>
              </a:rPr>
              <a:t>git log --pretty=format:"%an-%ae</a:t>
            </a:r>
            <a:r>
              <a:rPr lang="en" altLang="zh-CN" dirty="0">
                <a:latin typeface=".PingFang SC"/>
              </a:rPr>
              <a:t>,</a:t>
            </a:r>
            <a:r>
              <a:rPr lang="en" altLang="zh-CN" dirty="0">
                <a:latin typeface="Helvetica Neue" panose="02000503000000020004" pitchFamily="2" charset="0"/>
              </a:rPr>
              <a:t> %cd" --until="" --since=""</a:t>
            </a:r>
            <a:endParaRPr lang="en" altLang="zh-CN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3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2" y="354830"/>
            <a:ext cx="5480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Commit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概况：总体分布图 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B7AD69-3B9D-234B-9BEB-6981D6C8F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"/>
          <a:stretch/>
        </p:blipFill>
        <p:spPr>
          <a:xfrm>
            <a:off x="6856412" y="1320920"/>
            <a:ext cx="4800600" cy="2357846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DEA858D5-BA65-3247-8B48-E10A15061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346109"/>
              </p:ext>
            </p:extLst>
          </p:nvPr>
        </p:nvGraphicFramePr>
        <p:xfrm>
          <a:off x="6094412" y="4104582"/>
          <a:ext cx="6324600" cy="233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C276FB58-8D88-0947-A49C-650AD676F430}"/>
              </a:ext>
            </a:extLst>
          </p:cNvPr>
          <p:cNvCxnSpPr/>
          <p:nvPr/>
        </p:nvCxnSpPr>
        <p:spPr>
          <a:xfrm>
            <a:off x="5583219" y="354830"/>
            <a:ext cx="0" cy="6282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2380315F-ADD7-754D-94E0-E3DDF5395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23" y="1151466"/>
            <a:ext cx="4800600" cy="25273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5F5B98-4D4D-C14E-ACC8-D461B8F85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23" y="4009332"/>
            <a:ext cx="4762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2" y="354830"/>
            <a:ext cx="5480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Commit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概况：各实验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5BB91D-20CB-B048-B85E-0A4DDE03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3989"/>
            <a:ext cx="12188825" cy="13543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B71E9C-31DE-B149-A7BC-4CE210C3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98065"/>
            <a:ext cx="12188825" cy="10618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C32E13-9CCE-E647-9490-1F3C54D3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89698"/>
            <a:ext cx="12188825" cy="1139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E5C6A6-D13B-4F4E-A097-B270E8736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" y="5781009"/>
            <a:ext cx="12188825" cy="10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配置管理报告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B8F788-5CA7-F941-B4BC-46201D188B48}"/>
              </a:ext>
            </a:extLst>
          </p:cNvPr>
          <p:cNvSpPr txBox="1"/>
          <p:nvPr/>
        </p:nvSpPr>
        <p:spPr>
          <a:xfrm>
            <a:off x="836765" y="1210954"/>
            <a:ext cx="4850295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统计文件提交：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各实验阶段主要输出文件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其他文件：会议记录、课堂汇报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说明配置管理手段：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文档命名规范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Tag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规范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更新频率大致为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次，更新内容为周常更新及其他文件记录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统计：约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2700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个表，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张图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58AFAC-752E-554B-B7AA-69A2970E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177800"/>
            <a:ext cx="5321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60730B-01D7-314C-88A8-C81516CC5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0"/>
          <a:stretch/>
        </p:blipFill>
        <p:spPr>
          <a:xfrm>
            <a:off x="102188" y="1165539"/>
            <a:ext cx="3780871" cy="3234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4CAD33-3D7B-8848-A2D1-92AC7D76A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8" y="4400044"/>
            <a:ext cx="3780870" cy="24579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712A78-6BFC-1E40-B3A0-3D0C26033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541" y="0"/>
            <a:ext cx="4173226" cy="323450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45346C1-F6CE-6140-8B83-FF90C118EBAA}"/>
              </a:ext>
            </a:extLst>
          </p:cNvPr>
          <p:cNvSpPr/>
          <p:nvPr/>
        </p:nvSpPr>
        <p:spPr>
          <a:xfrm>
            <a:off x="102188" y="4134678"/>
            <a:ext cx="3780871" cy="2653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7E4DF5-668D-BA44-8334-D68BEAE29D22}"/>
              </a:ext>
            </a:extLst>
          </p:cNvPr>
          <p:cNvSpPr/>
          <p:nvPr/>
        </p:nvSpPr>
        <p:spPr>
          <a:xfrm>
            <a:off x="0" y="6599366"/>
            <a:ext cx="3780871" cy="2653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53A41FF-2D81-BB48-9D8B-98F8BAC5E6A9}"/>
              </a:ext>
            </a:extLst>
          </p:cNvPr>
          <p:cNvGrpSpPr/>
          <p:nvPr/>
        </p:nvGrpSpPr>
        <p:grpSpPr>
          <a:xfrm>
            <a:off x="4222248" y="3244864"/>
            <a:ext cx="4083519" cy="3501275"/>
            <a:chOff x="4132540" y="2428528"/>
            <a:chExt cx="3611698" cy="301218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A27D3D0-F826-484C-88D3-6B2203B21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0487"/>
            <a:stretch/>
          </p:blipFill>
          <p:spPr>
            <a:xfrm>
              <a:off x="4132540" y="2428528"/>
              <a:ext cx="3611698" cy="21964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ECB7559-119B-044A-86F1-8A3D351D0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022"/>
            <a:stretch/>
          </p:blipFill>
          <p:spPr>
            <a:xfrm>
              <a:off x="4132540" y="4598828"/>
              <a:ext cx="3611698" cy="841887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2B5651A-CB64-6F44-9B7F-B5B24213EC2A}"/>
              </a:ext>
            </a:extLst>
          </p:cNvPr>
          <p:cNvSpPr/>
          <p:nvPr/>
        </p:nvSpPr>
        <p:spPr>
          <a:xfrm>
            <a:off x="4222248" y="6440340"/>
            <a:ext cx="3780871" cy="2653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D2833B-FE61-8640-9AEC-0AA29CADA714}"/>
              </a:ext>
            </a:extLst>
          </p:cNvPr>
          <p:cNvGrpSpPr/>
          <p:nvPr/>
        </p:nvGrpSpPr>
        <p:grpSpPr>
          <a:xfrm>
            <a:off x="8342308" y="507912"/>
            <a:ext cx="3671604" cy="5932428"/>
            <a:chOff x="8342308" y="755374"/>
            <a:chExt cx="3671604" cy="593242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5A0C458-E052-2F48-9F21-839E42EE9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776"/>
            <a:stretch/>
          </p:blipFill>
          <p:spPr>
            <a:xfrm>
              <a:off x="8342308" y="4134678"/>
              <a:ext cx="3671604" cy="25531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9A51CED-23BE-5E47-8E49-983A6455E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9601" y="755374"/>
              <a:ext cx="3538123" cy="337930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37AFAF8-0A33-6A44-BAAB-6D6E74CF0D7B}"/>
              </a:ext>
            </a:extLst>
          </p:cNvPr>
          <p:cNvSpPr/>
          <p:nvPr/>
        </p:nvSpPr>
        <p:spPr>
          <a:xfrm>
            <a:off x="8407954" y="5565913"/>
            <a:ext cx="3780871" cy="7778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239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配置管理报告：统计截图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61955F-8FE6-8945-AC48-B1BBBF5D982C}"/>
              </a:ext>
            </a:extLst>
          </p:cNvPr>
          <p:cNvSpPr/>
          <p:nvPr/>
        </p:nvSpPr>
        <p:spPr>
          <a:xfrm>
            <a:off x="4222248" y="2658321"/>
            <a:ext cx="4083519" cy="5461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17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1346351-9DB3-FE4E-83E9-78393AA93FA6}"/>
              </a:ext>
            </a:extLst>
          </p:cNvPr>
          <p:cNvSpPr/>
          <p:nvPr/>
        </p:nvSpPr>
        <p:spPr>
          <a:xfrm>
            <a:off x="1089212" y="354830"/>
            <a:ext cx="5639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</a:rPr>
              <a:t>配置管理报告：文档定稿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5D7F05-9E46-1444-A2FD-01FEA6D46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50731"/>
              </p:ext>
            </p:extLst>
          </p:nvPr>
        </p:nvGraphicFramePr>
        <p:xfrm>
          <a:off x="955484" y="1694688"/>
          <a:ext cx="10277856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5952">
                  <a:extLst>
                    <a:ext uri="{9D8B030D-6E8A-4147-A177-3AD203B41FA5}">
                      <a16:colId xmlns:a16="http://schemas.microsoft.com/office/drawing/2014/main" val="2894721565"/>
                    </a:ext>
                  </a:extLst>
                </a:gridCol>
                <a:gridCol w="3425952">
                  <a:extLst>
                    <a:ext uri="{9D8B030D-6E8A-4147-A177-3AD203B41FA5}">
                      <a16:colId xmlns:a16="http://schemas.microsoft.com/office/drawing/2014/main" val="1510460501"/>
                    </a:ext>
                  </a:extLst>
                </a:gridCol>
                <a:gridCol w="3425952">
                  <a:extLst>
                    <a:ext uri="{9D8B030D-6E8A-4147-A177-3AD203B41FA5}">
                      <a16:colId xmlns:a16="http://schemas.microsoft.com/office/drawing/2014/main" val="2294379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更改次数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最终版本号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53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项目计划书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85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需求规格说明书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v1.7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25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概要设计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v0.2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3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测试需求说明书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v1.9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00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测试报告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v1.1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431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项目进度计划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v4.0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9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进度计划与控制分析报告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3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配置管理报告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v2.8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596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工作量追踪与统计分析报告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v1.4</a:t>
                      </a:r>
                      <a:endParaRPr lang="zh-CN" altLang="en-US" sz="20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6803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39F1F698-8A38-C54B-9D85-42656A218EDF}"/>
              </a:ext>
            </a:extLst>
          </p:cNvPr>
          <p:cNvSpPr txBox="1"/>
          <p:nvPr/>
        </p:nvSpPr>
        <p:spPr>
          <a:xfrm>
            <a:off x="4936883" y="5808809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 主要输出文件概况</a:t>
            </a:r>
          </a:p>
        </p:txBody>
      </p:sp>
    </p:spTree>
    <p:extLst>
      <p:ext uri="{BB962C8B-B14F-4D97-AF65-F5344CB8AC3E}">
        <p14:creationId xmlns:p14="http://schemas.microsoft.com/office/powerpoint/2010/main" val="12476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几何多边形年终总结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B58"/>
      </a:accent1>
      <a:accent2>
        <a:srgbClr val="866853"/>
      </a:accent2>
      <a:accent3>
        <a:srgbClr val="FF4D5B"/>
      </a:accent3>
      <a:accent4>
        <a:srgbClr val="4F5B58"/>
      </a:accent4>
      <a:accent5>
        <a:srgbClr val="866853"/>
      </a:accent5>
      <a:accent6>
        <a:srgbClr val="FF4D5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A8B1"/>
      </a:accent1>
      <a:accent2>
        <a:srgbClr val="397D71"/>
      </a:accent2>
      <a:accent3>
        <a:srgbClr val="EE4D0A"/>
      </a:accent3>
      <a:accent4>
        <a:srgbClr val="5DA8B1"/>
      </a:accent4>
      <a:accent5>
        <a:srgbClr val="BCDB92"/>
      </a:accent5>
      <a:accent6>
        <a:srgbClr val="397D71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EABAB"/>
      </a:accent2>
      <a:accent3>
        <a:srgbClr val="C00000"/>
      </a:accent3>
      <a:accent4>
        <a:srgbClr val="AEABAB"/>
      </a:accent4>
      <a:accent5>
        <a:srgbClr val="C00000"/>
      </a:accent5>
      <a:accent6>
        <a:srgbClr val="AEABAB"/>
      </a:accent6>
      <a:hlink>
        <a:srgbClr val="FF0000"/>
      </a:hlink>
      <a:folHlink>
        <a:srgbClr val="C0000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486</Words>
  <Application>Microsoft Macintosh PowerPoint</Application>
  <PresentationFormat>自定义</PresentationFormat>
  <Paragraphs>119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.PingFang SC</vt:lpstr>
      <vt:lpstr>等线</vt:lpstr>
      <vt:lpstr>汉仪南宫体简</vt:lpstr>
      <vt:lpstr>腾祥铁山楷书简繁合集</vt:lpstr>
      <vt:lpstr>Microsoft YaHei</vt:lpstr>
      <vt:lpstr>Arial</vt:lpstr>
      <vt:lpstr>Calibri</vt:lpstr>
      <vt:lpstr>Calibri Light</vt:lpstr>
      <vt:lpstr>Helvetica Neue</vt:lpstr>
      <vt:lpstr>千图网海量PPT模板www.58pic.com</vt:lpstr>
      <vt:lpstr>1_千图网海量PPT模板www.58pic.com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几何多边形年终总结</dc:title>
  <dc:creator>张 建春</dc:creator>
  <cp:lastModifiedBy>Microsoft Office User</cp:lastModifiedBy>
  <cp:revision>337</cp:revision>
  <dcterms:created xsi:type="dcterms:W3CDTF">2018-10-20T02:59:00Z</dcterms:created>
  <dcterms:modified xsi:type="dcterms:W3CDTF">2020-06-05T09:26:24Z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2052-10.1.0.7521</vt:lpwstr>
  </property>
</Properties>
</file>